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84" r:id="rId6"/>
    <p:sldMasterId id="2147483692" r:id="rId7"/>
    <p:sldMasterId id="2147483695" r:id="rId8"/>
    <p:sldMasterId id="2147483702" r:id="rId9"/>
  </p:sldMasterIdLst>
  <p:sldIdLst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1" r:id="rId19"/>
    <p:sldId id="272" r:id="rId20"/>
    <p:sldId id="270" r:id="rId21"/>
    <p:sldId id="257" r:id="rId22"/>
    <p:sldId id="258" r:id="rId23"/>
  </p:sldIdLst>
  <p:sldSz cx="12192000" cy="6858000"/>
  <p:notesSz cx="6858000" cy="9144000"/>
  <p:embeddedFontLst>
    <p:embeddedFont>
      <p:font typeface="Montserrat" panose="00000500000000000000" pitchFamily="50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A9CE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FE7A3-600C-8F3A-2C89-4C814199907C}" v="328" dt="2024-01-17T21:41:44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76454"/>
            <a:ext cx="9144000" cy="886119"/>
          </a:xfrm>
        </p:spPr>
        <p:txBody>
          <a:bodyPr anchor="t" anchorCtr="1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9815"/>
            <a:ext cx="9144000" cy="809707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400">
                <a:solidFill>
                  <a:srgbClr val="00A9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9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15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14840"/>
            <a:ext cx="5156200" cy="33615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814840"/>
            <a:ext cx="5156200" cy="3361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96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47071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786756"/>
            <a:ext cx="5158316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3610668"/>
            <a:ext cx="5158316" cy="2582314"/>
          </a:xfrm>
        </p:spPr>
        <p:txBody>
          <a:bodyPr/>
          <a:lstStyle>
            <a:lvl1pPr>
              <a:defRPr>
                <a:solidFill>
                  <a:srgbClr val="84C600"/>
                </a:solidFill>
              </a:defRPr>
            </a:lvl1pPr>
            <a:lvl2pPr>
              <a:defRPr>
                <a:solidFill>
                  <a:srgbClr val="84C600"/>
                </a:solidFill>
              </a:defRPr>
            </a:lvl2pPr>
            <a:lvl3pPr>
              <a:defRPr>
                <a:solidFill>
                  <a:srgbClr val="84C600"/>
                </a:solidFill>
              </a:defRPr>
            </a:lvl3pPr>
            <a:lvl4pPr>
              <a:defRPr>
                <a:solidFill>
                  <a:srgbClr val="84C600"/>
                </a:solidFill>
              </a:defRPr>
            </a:lvl4pPr>
            <a:lvl5pPr>
              <a:defRPr>
                <a:solidFill>
                  <a:srgbClr val="84C6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86756"/>
            <a:ext cx="518371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10668"/>
            <a:ext cx="5183717" cy="2582314"/>
          </a:xfrm>
        </p:spPr>
        <p:txBody>
          <a:bodyPr/>
          <a:lstStyle>
            <a:lvl1pPr>
              <a:defRPr>
                <a:solidFill>
                  <a:srgbClr val="84C600"/>
                </a:solidFill>
              </a:defRPr>
            </a:lvl1pPr>
            <a:lvl2pPr>
              <a:defRPr>
                <a:solidFill>
                  <a:srgbClr val="84C600"/>
                </a:solidFill>
              </a:defRPr>
            </a:lvl2pPr>
            <a:lvl3pPr>
              <a:defRPr>
                <a:solidFill>
                  <a:srgbClr val="84C600"/>
                </a:solidFill>
              </a:defRPr>
            </a:lvl3pPr>
            <a:lvl4pPr>
              <a:defRPr>
                <a:solidFill>
                  <a:srgbClr val="84C600"/>
                </a:solidFill>
              </a:defRPr>
            </a:lvl4pPr>
            <a:lvl5pPr>
              <a:defRPr>
                <a:solidFill>
                  <a:srgbClr val="84C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40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6C7F9-3870-DC03-FC93-7D05C085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9E2C3B-7B5D-4306-80B9-73FE6C2B8965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0089E-6DA3-2317-1AE2-C7A8FD8E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7C1A1-E8BC-3392-AD01-CF599E6A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A67A51C-B03C-42D9-81E4-03A89C277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6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321724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851950"/>
            <a:ext cx="6172200" cy="4324407"/>
          </a:xfrm>
        </p:spPr>
        <p:txBody>
          <a:bodyPr/>
          <a:lstStyle>
            <a:lvl1pPr>
              <a:defRPr sz="2800">
                <a:solidFill>
                  <a:srgbClr val="84C600"/>
                </a:solidFill>
              </a:defRPr>
            </a:lvl1pPr>
            <a:lvl2pPr>
              <a:defRPr sz="2400">
                <a:solidFill>
                  <a:srgbClr val="84C600"/>
                </a:solidFill>
              </a:defRPr>
            </a:lvl2pPr>
            <a:lvl3pPr>
              <a:defRPr sz="2000">
                <a:solidFill>
                  <a:srgbClr val="84C600"/>
                </a:solidFill>
              </a:defRPr>
            </a:lvl3pPr>
            <a:lvl4pPr>
              <a:defRPr sz="1800">
                <a:solidFill>
                  <a:srgbClr val="84C600"/>
                </a:solidFill>
              </a:defRPr>
            </a:lvl4pPr>
            <a:lvl5pPr>
              <a:defRPr sz="1600">
                <a:solidFill>
                  <a:srgbClr val="84C6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921924"/>
            <a:ext cx="3932767" cy="325443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15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313411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843637"/>
            <a:ext cx="6172200" cy="433272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84C6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913612"/>
            <a:ext cx="3932767" cy="326274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03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7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82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81600" cy="3649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06662"/>
            <a:ext cx="5181600" cy="3649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697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73015"/>
            <a:ext cx="515778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96927"/>
            <a:ext cx="5157787" cy="3684588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73015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96927"/>
            <a:ext cx="5183188" cy="3684588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1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140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1632"/>
            <a:ext cx="6172200" cy="4762925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1607"/>
            <a:ext cx="3932237" cy="3692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86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083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2105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1033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1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99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41469"/>
            <a:ext cx="10363200" cy="1668694"/>
          </a:xfrm>
        </p:spPr>
        <p:txBody>
          <a:bodyPr anchorCtr="1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02239"/>
            <a:ext cx="10363200" cy="45872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9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8343"/>
            <a:ext cx="10515600" cy="2394064"/>
          </a:xfrm>
        </p:spPr>
        <p:txBody>
          <a:bodyPr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0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53E90EA-4E56-34BC-F240-4022231616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8433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629B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17F018E-FB84-AE35-FFB0-C15D818F90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1763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87954AE-EB41-6EE2-0C09-8503A1B472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636838"/>
            <a:ext cx="10515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FF11560-9DC9-65FC-54C1-7288652375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41630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A12008-B81A-21D7-1659-C306354364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4876801"/>
            <a:ext cx="10515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20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algn="ctr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00A9CB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3F6BBED-923E-11E9-54A4-AB408D54B6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42875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EE9F3AF-1437-A5A8-29B2-C55BD6453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889251"/>
            <a:ext cx="105156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92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hyperlink" Target="https://pixabay.com/en/checklist-task-to-do-list-plan-1295319/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png"/><Relationship Id="rId5" Type="http://schemas.openxmlformats.org/officeDocument/2006/relationships/hyperlink" Target="https://pixabay.com/en/checklist-task-to-do-list-plan-1295319/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TF50R5r0CaU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ivinfo.nih.gov/understanding-hiv/fact-sheets/hiv-treatment-adherence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6D656FF-186E-EA43-771A-9201239AA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441701"/>
            <a:ext cx="7772400" cy="1668463"/>
          </a:xfrm>
        </p:spPr>
        <p:txBody>
          <a:bodyPr/>
          <a:lstStyle/>
          <a:p>
            <a:pPr eaLnBrk="1" hangingPunct="1"/>
            <a:r>
              <a:rPr lang="en-US" altLang="en-US" dirty="0"/>
              <a:t>Medication Adherence</a:t>
            </a:r>
            <a:br>
              <a:rPr lang="en-US" altLang="en-US" dirty="0"/>
            </a:br>
            <a:r>
              <a:rPr lang="en-US" altLang="en-US" dirty="0"/>
              <a:t> and Persistence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909B1D9C-B184-FDCA-0034-F0C28ED6A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5202239"/>
            <a:ext cx="7772400" cy="458787"/>
          </a:xfrm>
        </p:spPr>
        <p:txBody>
          <a:bodyPr/>
          <a:lstStyle/>
          <a:p>
            <a:pPr eaLnBrk="1" hangingPunct="1"/>
            <a:r>
              <a:rPr lang="en-US" altLang="en-US" dirty="0"/>
              <a:t>PrEP Counseling Center</a:t>
            </a:r>
          </a:p>
        </p:txBody>
      </p:sp>
      <p:pic>
        <p:nvPicPr>
          <p:cNvPr id="2" name="Medication Adherence">
            <a:hlinkClick r:id="" action="ppaction://media"/>
            <a:extLst>
              <a:ext uri="{FF2B5EF4-FFF2-40B4-BE49-F238E27FC236}">
                <a16:creationId xmlns:a16="http://schemas.microsoft.com/office/drawing/2014/main" id="{C098C9FE-260B-B0B3-CBC5-BF61A76971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571" y="511016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3B3C-FC51-567C-7DCA-05E69660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1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TIPS for Clients to Remain Consistent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1B5C-0ABA-0C9D-F633-75B999628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4840"/>
            <a:ext cx="5156200" cy="336151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Set daily reminders (i.e. phone alarm).</a:t>
            </a:r>
          </a:p>
          <a:p>
            <a:endParaRPr lang="en-US" dirty="0"/>
          </a:p>
          <a:p>
            <a:r>
              <a:rPr lang="en-US" dirty="0"/>
              <a:t>Keep medication in a place where you can easily locate (i.e. pill carriers).</a:t>
            </a:r>
            <a:endParaRPr lang="en-US" dirty="0">
              <a:ea typeface="Open Sans"/>
              <a:cs typeface="Open Sans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clipboard with a pencil and check marks&#10;&#10;Description automatically generated">
            <a:extLst>
              <a:ext uri="{FF2B5EF4-FFF2-40B4-BE49-F238E27FC236}">
                <a16:creationId xmlns:a16="http://schemas.microsoft.com/office/drawing/2014/main" id="{053C2DB6-12AC-41BC-BEFD-69DA47350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/>
        </p:blipFill>
        <p:spPr>
          <a:xfrm>
            <a:off x="7216797" y="2814840"/>
            <a:ext cx="3117806" cy="3361517"/>
          </a:xfrm>
          <a:noFill/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1CB41C-8A6D-6E4B-DE89-477742548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7679" y="57767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4148D-3D86-6B8B-97F0-507C4E42B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5CD6-8D2A-E76F-F6A3-9F0FCED8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1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TIPS for Clients to Remain Consistent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B302-D85A-2B8A-01C1-7482EF2BF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4840"/>
            <a:ext cx="5441950" cy="3361517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en-US" dirty="0">
                <a:ea typeface="Open Sans"/>
                <a:cs typeface="Open Sans"/>
              </a:rPr>
              <a:t>Talk to your doctor if your situation changes where you can't access the medication for some reason (cost, side effects, transportation).</a:t>
            </a:r>
          </a:p>
          <a:p>
            <a:r>
              <a:rPr lang="en-US" dirty="0">
                <a:ea typeface="Open Sans"/>
                <a:cs typeface="Open Sans"/>
              </a:rPr>
              <a:t>Everyone forgets occasionally. If you're missing more than three doses a week, talk to your doctor about other options.</a:t>
            </a:r>
            <a:endParaRPr lang="en-US" dirty="0"/>
          </a:p>
          <a:p>
            <a:endParaRPr lang="en-US" dirty="0"/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/>
          </a:p>
        </p:txBody>
      </p:sp>
      <p:pic>
        <p:nvPicPr>
          <p:cNvPr id="6" name="Content Placeholder 5" descr="A clipboard with a pencil and check marks&#10;&#10;Description automatically generated">
            <a:extLst>
              <a:ext uri="{FF2B5EF4-FFF2-40B4-BE49-F238E27FC236}">
                <a16:creationId xmlns:a16="http://schemas.microsoft.com/office/drawing/2014/main" id="{556BB6CE-2BD2-3124-8A23-29F0663690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/>
        </p:blipFill>
        <p:spPr>
          <a:xfrm>
            <a:off x="7216797" y="2814840"/>
            <a:ext cx="3117806" cy="3361517"/>
          </a:xfrm>
          <a:noFill/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D1EB3D-763D-D979-0F6E-6C2525A43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291" y="574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17C4-D25C-0CB9-2279-14FB3805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PrEP Adherence</a:t>
            </a:r>
          </a:p>
        </p:txBody>
      </p:sp>
      <p:pic>
        <p:nvPicPr>
          <p:cNvPr id="6" name="Online Media 5" title="Strategies for PrEP Adherence">
            <a:hlinkClick r:id="" action="ppaction://media"/>
            <a:extLst>
              <a:ext uri="{FF2B5EF4-FFF2-40B4-BE49-F238E27FC236}">
                <a16:creationId xmlns:a16="http://schemas.microsoft.com/office/drawing/2014/main" id="{09779A87-F403-6612-BC64-E46D5CB0DE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4525" y="2889251"/>
            <a:ext cx="5822950" cy="32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B8081A9-01F4-27AB-3554-8D083CAB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References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44AE33B-CA4D-255B-39C7-E6D9E7172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820" y="2768691"/>
            <a:ext cx="10532133" cy="340827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Cen</a:t>
            </a:r>
            <a:r>
              <a:rPr lang="en-US" sz="2400" dirty="0"/>
              <a:t>ters for Disease Control and Prevention [CDC], 2024, HIV Prevention, https://www.cdc.gov/hiv/clinicians/prevention/medication-adherence.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National Institute of Health [NIH], 2024, HIV Treatment Adherence, </a:t>
            </a:r>
            <a:r>
              <a:rPr lang="en-US" altLang="en-US" sz="2400" dirty="0">
                <a:hlinkClick r:id="rId2"/>
              </a:rPr>
              <a:t>https://hivinfo.nih.gov/understanding-hiv/fact-sheets/hiv-treatment-adherence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TargetHIV, 2024, Adherence, https://targethiv.org/library/topics/adherence.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C459B14C-A6EB-8BCA-1AE3-7D7C2937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2255838"/>
            <a:ext cx="731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Andre Jennings, DHA, HIV-PCP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PrEP Program Coordinator II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DHEC Central Office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Office:  803-898-8088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Cell:  803-973-1349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Email:  jenninaj@dhec.sc.gov</a:t>
            </a:r>
            <a:endParaRPr lang="en-US" altLang="en-US" dirty="0">
              <a:solidFill>
                <a:srgbClr val="00629B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14B486-4B61-E3AD-BA80-4AE27352D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349" y="431703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058634-8C50-F574-77CB-721D3A9B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Medication Adherence?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694D9-6BCA-63FD-A525-EF8318CA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World Health Organization defines medication adherence as the degree to which the person’s behavior corresponds with the agreed recommendations from a health care provider.</a:t>
            </a:r>
            <a:endParaRPr lang="en-US" sz="2400" dirty="0">
              <a:ea typeface="Open Sans"/>
              <a:cs typeface="Open Sans"/>
            </a:endParaRPr>
          </a:p>
          <a:p>
            <a:r>
              <a:rPr lang="en-US" sz="2400" dirty="0"/>
              <a:t>Adherence to prescribed treatment plans is critical for a patient’s success.  </a:t>
            </a:r>
            <a:endParaRPr lang="en-US" sz="2400"/>
          </a:p>
          <a:p>
            <a:r>
              <a:rPr lang="en-US" sz="2400" dirty="0"/>
              <a:t>This includes keeping medical and laboratory appointments. </a:t>
            </a:r>
            <a:endParaRPr lang="en-US" sz="2400" dirty="0">
              <a:ea typeface="Open Sans"/>
              <a:cs typeface="Open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FD60FA-E274-374A-CEA3-64C792B30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597" y="5687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4F55A1-CC5A-5423-0736-14CF140F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Medication Persistence?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96072-D21F-F1E3-D063-FAE30EAA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Medication persistence is defined as the extent to which a patient acts in accordance with prescribed interval, and dose of a dosing regimen.</a:t>
            </a:r>
          </a:p>
          <a:p>
            <a:endParaRPr lang="en-US" sz="2400" dirty="0"/>
          </a:p>
          <a:p>
            <a:r>
              <a:rPr lang="en-US" sz="2400" dirty="0"/>
              <a:t>Medication persistence is important, because it’s the process of remaining consistent with something to </a:t>
            </a:r>
            <a:r>
              <a:rPr lang="en-US" sz="2400"/>
              <a:t>achieve</a:t>
            </a:r>
            <a:r>
              <a:rPr lang="en-US" sz="2400" dirty="0"/>
              <a:t> the desired outcome. </a:t>
            </a:r>
            <a:endParaRPr lang="en-US" sz="2400" dirty="0">
              <a:ea typeface="Open Sans"/>
              <a:cs typeface="Open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D12705-E4CC-0B36-78EF-9CFE4422FE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837" y="5689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7B5ED1-039E-0BEF-EA95-0F0F83ED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PrEP</a:t>
            </a:r>
            <a:r>
              <a:rPr lang="en-US" dirty="0"/>
              <a:t> Adherence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4DC20-56A1-C281-E5E5-A51851A1A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273" y="2709468"/>
            <a:ext cx="9453832" cy="3287713"/>
          </a:xfrm>
        </p:spPr>
        <p:txBody>
          <a:bodyPr/>
          <a:lstStyle/>
          <a:p>
            <a:pPr marL="0" indent="0">
              <a:buNone/>
            </a:pPr>
            <a:r>
              <a:rPr lang="en-US" err="1"/>
              <a:t>PrEP</a:t>
            </a:r>
            <a:r>
              <a:rPr lang="en-US" dirty="0"/>
              <a:t> treatment adherence is the process of:</a:t>
            </a:r>
            <a:endParaRPr lang="en-US" dirty="0">
              <a:ea typeface="Open Sans"/>
              <a:cs typeface="Open Sans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Getting tested for HIV (HIV negative result) and other labs</a:t>
            </a:r>
            <a:endParaRPr lang="en-US" dirty="0">
              <a:ea typeface="Open Sans"/>
              <a:cs typeface="Open Sans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Taking </a:t>
            </a:r>
            <a:r>
              <a:rPr lang="en-US" dirty="0" err="1"/>
              <a:t>PrEP</a:t>
            </a:r>
            <a:r>
              <a:rPr lang="en-US" dirty="0"/>
              <a:t> medication as prescribed (daily for oral medication and/or prescribed injection schedule)</a:t>
            </a:r>
            <a:endParaRPr lang="en-US" dirty="0">
              <a:ea typeface="Open Sans"/>
              <a:cs typeface="Open Sans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Keeping all follow-up medical appointments</a:t>
            </a:r>
            <a:endParaRPr lang="en-US" dirty="0">
              <a:ea typeface="Open Sans"/>
              <a:cs typeface="Open Sans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EE1AEF-1EA4-71CC-3514-F047E51F8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873" y="5429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C52395-17AB-9631-9E7B-9CA95734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are Adherence and Persistence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E5980-D6DC-1EB8-406F-66F860B83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Taking </a:t>
            </a:r>
            <a:r>
              <a:rPr lang="en-US" sz="2400" dirty="0" err="1"/>
              <a:t>PrEP</a:t>
            </a:r>
            <a:r>
              <a:rPr lang="en-US" sz="2400" dirty="0"/>
              <a:t> medicines every day or getting the injection as prescribed will prevent the contraction of HIV.  </a:t>
            </a:r>
          </a:p>
          <a:p>
            <a:r>
              <a:rPr lang="en-US" sz="2400" dirty="0"/>
              <a:t>Skipping </a:t>
            </a:r>
            <a:r>
              <a:rPr lang="en-US" sz="2400" dirty="0" err="1"/>
              <a:t>PrEP</a:t>
            </a:r>
            <a:r>
              <a:rPr lang="en-US" sz="2400" dirty="0"/>
              <a:t> doses can increase the risk for HIV infection.</a:t>
            </a:r>
            <a:endParaRPr lang="en-US" sz="2400" dirty="0">
              <a:ea typeface="Open Sans"/>
              <a:cs typeface="Open Sans"/>
            </a:endParaRPr>
          </a:p>
          <a:p>
            <a:r>
              <a:rPr lang="en-US" sz="2400" dirty="0"/>
              <a:t>Adherence to </a:t>
            </a:r>
            <a:r>
              <a:rPr lang="en-US" sz="2400" dirty="0" err="1"/>
              <a:t>PrEP</a:t>
            </a:r>
            <a:r>
              <a:rPr lang="en-US" sz="2400" dirty="0"/>
              <a:t> regimen ensures effectiveness.</a:t>
            </a:r>
            <a:endParaRPr lang="en-US" sz="2400" dirty="0">
              <a:ea typeface="Open Sans"/>
              <a:cs typeface="Open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E16D68-B289-02A1-BCED-93130C3E1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518" y="5429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5F0BE7-009B-1801-CAA0-2A19856F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Available Medications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EE57A-9DCD-4385-6DA4-B8969DDB5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Available </a:t>
            </a:r>
            <a:r>
              <a:rPr lang="en-US" sz="2400" dirty="0" err="1"/>
              <a:t>PrEP</a:t>
            </a:r>
            <a:r>
              <a:rPr lang="en-US" sz="2400" dirty="0"/>
              <a:t> options:</a:t>
            </a:r>
            <a:endParaRPr lang="en-US" sz="2400" dirty="0">
              <a:ea typeface="Open Sans"/>
              <a:cs typeface="Open Sans"/>
            </a:endParaRPr>
          </a:p>
          <a:p>
            <a:r>
              <a:rPr lang="en-US" sz="2400" dirty="0">
                <a:ea typeface="Open Sans"/>
                <a:cs typeface="Open Sans"/>
              </a:rPr>
              <a:t>Oral medication (daily)</a:t>
            </a:r>
            <a:endParaRPr lang="en-US" sz="2400" dirty="0"/>
          </a:p>
          <a:p>
            <a:pPr lvl="1"/>
            <a:r>
              <a:rPr lang="en-US" sz="2000" dirty="0"/>
              <a:t>Emtricitabine/Tenofovir disoproxil fumarate (Truvada)</a:t>
            </a:r>
          </a:p>
          <a:p>
            <a:pPr lvl="1"/>
            <a:r>
              <a:rPr lang="en-US" sz="2000" dirty="0"/>
              <a:t>Emtricitabine/Tenofovir alafenamide (Descovy)</a:t>
            </a:r>
          </a:p>
          <a:p>
            <a:r>
              <a:rPr lang="en-US" sz="2400" dirty="0">
                <a:ea typeface="Open Sans"/>
                <a:cs typeface="Open Sans"/>
              </a:rPr>
              <a:t>Injectable medication (every two months) </a:t>
            </a:r>
            <a:endParaRPr lang="en-US" sz="2400" dirty="0"/>
          </a:p>
          <a:p>
            <a:pPr lvl="1"/>
            <a:r>
              <a:rPr lang="en-US" sz="2000" dirty="0"/>
              <a:t>Cabotegravir (</a:t>
            </a:r>
            <a:r>
              <a:rPr lang="en-US" sz="2000" dirty="0" err="1"/>
              <a:t>Apretude</a:t>
            </a:r>
            <a:r>
              <a:rPr lang="en-US" sz="2000" dirty="0"/>
              <a:t>)</a:t>
            </a:r>
            <a:endParaRPr lang="en-US" sz="2000" dirty="0">
              <a:ea typeface="Open Sans"/>
              <a:cs typeface="Open Sans"/>
            </a:endParaRPr>
          </a:p>
          <a:p>
            <a:endParaRPr lang="en-US" sz="2400" dirty="0">
              <a:ea typeface="Open Sans"/>
              <a:cs typeface="Open Sans"/>
            </a:endParaRPr>
          </a:p>
          <a:p>
            <a:pPr lvl="1"/>
            <a:endParaRPr lang="en-US" sz="2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4ED23E-68A0-7EA7-7443-CEE824A8F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652" y="5689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1FD85-F0FB-CFCF-764C-82D2B43A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PrEP</a:t>
            </a:r>
            <a:r>
              <a:rPr lang="en-US" dirty="0"/>
              <a:t> Effectiveness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90104-FD62-76F2-1229-9B59C32A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PrEP</a:t>
            </a:r>
            <a:r>
              <a:rPr lang="en-US" sz="2400" dirty="0"/>
              <a:t> reduces the risk of getting HIV from sex by about 99% when taken as prescribed.</a:t>
            </a:r>
            <a:endParaRPr lang="en-US" sz="2400" dirty="0">
              <a:ea typeface="Open Sans"/>
              <a:cs typeface="Open Sans"/>
            </a:endParaRP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PrEP</a:t>
            </a:r>
            <a:r>
              <a:rPr lang="en-US" sz="2400" dirty="0"/>
              <a:t> reduces the risk of getting HIV from unsafe injection drug use by at least 74%.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PrEP</a:t>
            </a:r>
            <a:r>
              <a:rPr lang="en-US" sz="2400" dirty="0"/>
              <a:t> only protects against HIV, so some form of protection against other STIs is needed (condoms, </a:t>
            </a:r>
            <a:r>
              <a:rPr lang="en-US" sz="2400" dirty="0" err="1"/>
              <a:t>doxyPEP</a:t>
            </a:r>
            <a:r>
              <a:rPr lang="en-US" sz="2400" dirty="0"/>
              <a:t>).</a:t>
            </a:r>
            <a:endParaRPr lang="en-US" sz="2400" dirty="0">
              <a:ea typeface="Open Sans"/>
              <a:cs typeface="Open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1AE36C-9FE2-35A8-3887-52810CA5A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707" y="58438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CEFC4-E8C7-0BB3-866F-86EDCE2B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 Common Side Effects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EF450-209F-DD68-0BC7-1512B70E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2673591"/>
            <a:ext cx="10515600" cy="3287713"/>
          </a:xfrm>
        </p:spPr>
        <p:txBody>
          <a:bodyPr/>
          <a:lstStyle/>
          <a:p>
            <a:r>
              <a:rPr lang="en-US" dirty="0"/>
              <a:t>“Start-Up Syndrome” is common and usually resolves a few weeks after starting PrEP.</a:t>
            </a:r>
            <a:endParaRPr lang="en-US" dirty="0">
              <a:ea typeface="Open Sans"/>
              <a:cs typeface="Open Sans"/>
            </a:endParaRPr>
          </a:p>
          <a:p>
            <a:r>
              <a:rPr lang="en-US" dirty="0">
                <a:ea typeface="Open Sans"/>
                <a:cs typeface="Open Sans"/>
              </a:rPr>
              <a:t>This includes: </a:t>
            </a:r>
            <a:endParaRPr lang="en-US" dirty="0"/>
          </a:p>
          <a:p>
            <a:pPr lvl="1" indent="-457200"/>
            <a:r>
              <a:rPr lang="en-US" dirty="0"/>
              <a:t>Headaches</a:t>
            </a:r>
          </a:p>
          <a:p>
            <a:pPr lvl="1" indent="-457200"/>
            <a:r>
              <a:rPr lang="en-US" dirty="0"/>
              <a:t>Nausea, including vomiting and flatulence</a:t>
            </a:r>
          </a:p>
          <a:p>
            <a:pPr lvl="1" indent="-457200"/>
            <a:r>
              <a:rPr lang="en-US" dirty="0"/>
              <a:t>Stomach Pain</a:t>
            </a:r>
          </a:p>
          <a:p>
            <a:pPr lvl="1" indent="-457200"/>
            <a:r>
              <a:rPr lang="en-US" dirty="0"/>
              <a:t>Weight loss</a:t>
            </a:r>
          </a:p>
          <a:p>
            <a:pPr lvl="1" indent="-457200"/>
            <a:r>
              <a:rPr lang="en-US" dirty="0"/>
              <a:t>Fatigue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13AC74-4911-36A6-D2B0-8A670851F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460" y="58354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3E9054-D686-AF5A-90F7-95D28065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 Adverse Side Effects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9F896-10F6-EB7B-A786-75149393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Kidney Impairment: FTC and TDF are eliminated by the kidneys and can cause mild kidney impairment. Rare cases of acute renal failure and Fanconi syndrome are associated with TDF.</a:t>
            </a:r>
          </a:p>
          <a:p>
            <a:endParaRPr lang="en-US" sz="2400" dirty="0">
              <a:ea typeface="Open Sans"/>
              <a:cs typeface="Open Sans"/>
            </a:endParaRPr>
          </a:p>
          <a:p>
            <a:r>
              <a:rPr lang="en-US" sz="2400" dirty="0">
                <a:ea typeface="Open Sans"/>
                <a:cs typeface="Open Sans"/>
              </a:rPr>
              <a:t>Decrease bone mineral density (BMD): </a:t>
            </a:r>
            <a:r>
              <a:rPr lang="en-US" sz="2400" dirty="0"/>
              <a:t>Observed in 3-4% of people infected with HIV taking medications with TDF. Unclear if it would be seen in HIV-uninfected people taking fewer antiretroviral meds. </a:t>
            </a:r>
          </a:p>
          <a:p>
            <a:endParaRPr lang="en-US" sz="2400" dirty="0">
              <a:ea typeface="Open Sans"/>
              <a:cs typeface="Open Sans"/>
            </a:endParaRPr>
          </a:p>
          <a:p>
            <a:endParaRPr lang="en-US" sz="2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B6B9E8-916A-6BAB-CFD7-42DAF9C18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837" y="5689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588D8FF3-6077-446B-842A-DB98C5B92C59}"/>
    </a:ext>
  </a:extLst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D33DE91D-A1F7-47C1-A18D-D225B65E1E2C}"/>
    </a:ext>
  </a:extLst>
</a:theme>
</file>

<file path=ppt/theme/theme3.xml><?xml version="1.0" encoding="utf-8"?>
<a:theme xmlns:a="http://schemas.openxmlformats.org/drawingml/2006/main" name="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1E870FA4-0B4E-4541-8C5E-E930C18EAC8E}"/>
    </a:ext>
  </a:extLst>
</a:theme>
</file>

<file path=ppt/theme/theme4.xml><?xml version="1.0" encoding="utf-8"?>
<a:theme xmlns:a="http://schemas.openxmlformats.org/drawingml/2006/main" name="Office Theme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Blue_Standard.pot [Compatibility Mode]" id="{B5A42A8A-0C71-4862-A086-E436775E9491}" vid="{30029091-060F-4655-A4A4-6AA046A2D797}"/>
    </a:ext>
  </a:extLst>
</a:theme>
</file>

<file path=ppt/theme/theme5.xml><?xml version="1.0" encoding="utf-8"?>
<a:theme xmlns:a="http://schemas.openxmlformats.org/drawingml/2006/main" name="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Blue_Standard.pot [Compatibility Mode]" id="{B5A42A8A-0C71-4862-A086-E436775E9491}" vid="{60867928-4FB1-46B0-90ED-66971EB5B721}"/>
    </a:ext>
  </a:extLst>
</a:theme>
</file>

<file path=ppt/theme/theme6.xml><?xml version="1.0" encoding="utf-8"?>
<a:theme xmlns:a="http://schemas.openxmlformats.org/drawingml/2006/main" name="1_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Blue_Standard.pot [Compatibility Mode]" id="{B5A42A8A-0C71-4862-A086-E436775E9491}" vid="{E53A0F9B-6F2B-4042-B8E9-66F02D410B4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C7D221DB6FB4AA8E088C468302DFE" ma:contentTypeVersion="11" ma:contentTypeDescription="Create a new document." ma:contentTypeScope="" ma:versionID="3260be94351c5988d9a89c15b751c331">
  <xsd:schema xmlns:xsd="http://www.w3.org/2001/XMLSchema" xmlns:xs="http://www.w3.org/2001/XMLSchema" xmlns:p="http://schemas.microsoft.com/office/2006/metadata/properties" xmlns:ns3="62bf9236-2de7-49db-8d09-d5f7706a782f" xmlns:ns4="debf10d1-ec25-491b-81a0-328cff602862" targetNamespace="http://schemas.microsoft.com/office/2006/metadata/properties" ma:root="true" ma:fieldsID="00ca25860055ddcc1cb0de394582156d" ns3:_="" ns4:_="">
    <xsd:import namespace="62bf9236-2de7-49db-8d09-d5f7706a782f"/>
    <xsd:import namespace="debf10d1-ec25-491b-81a0-328cff602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f9236-2de7-49db-8d09-d5f7706a7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f10d1-ec25-491b-81a0-328cff602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bf9236-2de7-49db-8d09-d5f7706a782f" xsi:nil="true"/>
  </documentManagement>
</p:properties>
</file>

<file path=customXml/itemProps1.xml><?xml version="1.0" encoding="utf-8"?>
<ds:datastoreItem xmlns:ds="http://schemas.openxmlformats.org/officeDocument/2006/customXml" ds:itemID="{3015DA6B-8F52-415E-97DA-EF3CA048C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8B30E-FFE9-462E-917A-75A5B55C6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f9236-2de7-49db-8d09-d5f7706a782f"/>
    <ds:schemaRef ds:uri="debf10d1-ec25-491b-81a0-328cff602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57FCC7-EE0F-4BB8-95B0-027C81BBDAFA}">
  <ds:schemaRefs>
    <ds:schemaRef ds:uri="http://purl.org/dc/elements/1.1/"/>
    <ds:schemaRef ds:uri="http://purl.org/dc/terms/"/>
    <ds:schemaRef ds:uri="debf10d1-ec25-491b-81a0-328cff602862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62bf9236-2de7-49db-8d09-d5f7706a782f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DHEC Blue Widescreen</Template>
  <TotalTime>298</TotalTime>
  <Words>594</Words>
  <Application>Microsoft Office PowerPoint</Application>
  <PresentationFormat>Widescreen</PresentationFormat>
  <Paragraphs>63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 Light</vt:lpstr>
      <vt:lpstr>Montserrat</vt:lpstr>
      <vt:lpstr>Open Sans</vt:lpstr>
      <vt:lpstr>Cover</vt:lpstr>
      <vt:lpstr>Interior</vt:lpstr>
      <vt:lpstr>Contact us (Final Slide)</vt:lpstr>
      <vt:lpstr>Office Theme</vt:lpstr>
      <vt:lpstr>Interior Slides</vt:lpstr>
      <vt:lpstr>1_Contact Us (Final Slide)</vt:lpstr>
      <vt:lpstr>Medication Adherence  and Persistence</vt:lpstr>
      <vt:lpstr>What is Medication Adherence?</vt:lpstr>
      <vt:lpstr>What is Medication Persistence?</vt:lpstr>
      <vt:lpstr>PrEP Adherence</vt:lpstr>
      <vt:lpstr>Why are Adherence and Persistence important?</vt:lpstr>
      <vt:lpstr>Available Medications</vt:lpstr>
      <vt:lpstr>PrEP Effectiveness</vt:lpstr>
      <vt:lpstr>PrEP Common Side Effects</vt:lpstr>
      <vt:lpstr>PrEP Adverse Side Effects</vt:lpstr>
      <vt:lpstr>TIPS for Clients to Remain Consistent</vt:lpstr>
      <vt:lpstr>TIPS for Clients to Remain Consistent</vt:lpstr>
      <vt:lpstr>Strategies for PrEP Adherence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Adherence &amp; Persistence</dc:title>
  <dc:creator>Jennings, Andre J.</dc:creator>
  <cp:lastModifiedBy>Jennings, Andre J.</cp:lastModifiedBy>
  <cp:revision>109</cp:revision>
  <dcterms:created xsi:type="dcterms:W3CDTF">2024-01-09T20:00:39Z</dcterms:created>
  <dcterms:modified xsi:type="dcterms:W3CDTF">2024-01-29T16:00:03Z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0x010100A8EC7D221DB6FB4AA8E088C468302DFE</vt:lpwstr>
  </property>
</Properties>
</file>